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A3E_89B4807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13" r:id="rId14"/>
    <p:sldId id="2619" r:id="rId15"/>
    <p:sldId id="2620" r:id="rId16"/>
    <p:sldId id="2642" r:id="rId17"/>
    <p:sldId id="2644" r:id="rId18"/>
    <p:sldId id="2621" r:id="rId19"/>
    <p:sldId id="2623" r:id="rId20"/>
    <p:sldId id="2622" r:id="rId21"/>
    <p:sldId id="2625" r:id="rId22"/>
    <p:sldId id="2626" r:id="rId23"/>
    <p:sldId id="2629" r:id="rId24"/>
    <p:sldId id="2631" r:id="rId25"/>
    <p:sldId id="2627" r:id="rId26"/>
    <p:sldId id="2632" r:id="rId27"/>
    <p:sldId id="2633" r:id="rId28"/>
    <p:sldId id="2628" r:id="rId29"/>
    <p:sldId id="2635" r:id="rId30"/>
    <p:sldId id="2634" r:id="rId31"/>
    <p:sldId id="2593" r:id="rId32"/>
    <p:sldId id="2643" r:id="rId33"/>
  </p:sldIdLst>
  <p:sldSz cx="12192000" cy="6858000"/>
  <p:notesSz cx="6858000" cy="9144000"/>
  <p:custDataLst>
    <p:tags r:id="rId3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 id="2613"/>
            <p14:sldId id="2619"/>
            <p14:sldId id="2620"/>
            <p14:sldId id="2642"/>
            <p14:sldId id="2644"/>
            <p14:sldId id="2621"/>
            <p14:sldId id="2623"/>
            <p14:sldId id="2622"/>
            <p14:sldId id="2625"/>
            <p14:sldId id="2626"/>
            <p14:sldId id="2629"/>
            <p14:sldId id="2631"/>
            <p14:sldId id="2627"/>
            <p14:sldId id="2632"/>
            <p14:sldId id="2633"/>
            <p14:sldId id="2628"/>
            <p14:sldId id="2635"/>
            <p14:sldId id="2634"/>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9B22C"/>
    <a:srgbClr val="489324"/>
    <a:srgbClr val="AD007C"/>
    <a:srgbClr val="80C535"/>
    <a:srgbClr val="E7B457"/>
    <a:srgbClr val="47DAF7"/>
    <a:srgbClr val="B1B50B"/>
    <a:srgbClr val="9A9A16"/>
    <a:srgbClr val="59A798"/>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p:scale>
          <a:sx n="125" d="100"/>
          <a:sy n="125" d="100"/>
        </p:scale>
        <p:origin x="90" y="-570"/>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5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28.xml"/><Relationship Id="rId5" Type="http://schemas.openxmlformats.org/officeDocument/2006/relationships/slide" Target="slides/slide25.xml"/><Relationship Id="rId4"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87" len="14">
        <ac:context len="130" hash="1129049543"/>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32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1985: 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32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32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a:t>Eindringen in Rechner von Firmen und Einrichtungen (deutschlandweit, sowie international)</a:t>
          </a:r>
          <a:endParaRPr lang="de-DE" dirty="0"/>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32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40328">
        <dgm:presLayoutVars>
          <dgm:chMax val="1"/>
          <dgm:bulletEnabled val="1"/>
        </dgm:presLayoutVars>
      </dgm:prSet>
      <dgm:spPr/>
    </dgm:pt>
    <dgm:pt modelId="{E050C87E-B27C-45C9-8936-6EB52DD4DA8C}" type="pres">
      <dgm:prSet presAssocID="{9CB302FA-EA56-4258-88DC-D21C46EA0EA2}" presName="descendantText" presStyleLbl="alignAccFollowNode1" presStyleIdx="0" presStyleCnt="4">
        <dgm:presLayoutVars>
          <dgm:bulletEnabled val="1"/>
        </dgm:presLayoutVars>
      </dgm:prSet>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40328">
        <dgm:presLayoutVars>
          <dgm:chMax val="1"/>
          <dgm:bulletEnabled val="1"/>
        </dgm:presLayoutVars>
      </dgm:prSet>
      <dgm:spPr/>
    </dgm:pt>
    <dgm:pt modelId="{72919CB1-D6EA-4231-860D-A7D71AD25556}" type="pres">
      <dgm:prSet presAssocID="{0D0A992C-C674-4C06-8152-F8DEF7235CB5}" presName="descendantText" presStyleLbl="alignAccFollowNode1" presStyleIdx="1" presStyleCnt="4">
        <dgm:presLayoutVars>
          <dgm:bulletEnabled val="1"/>
        </dgm:presLayoutVars>
      </dgm:prSet>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40328">
        <dgm:presLayoutVars>
          <dgm:chMax val="1"/>
          <dgm:bulletEnabled val="1"/>
        </dgm:presLayoutVars>
      </dgm:prSet>
      <dgm:spPr/>
    </dgm:pt>
    <dgm:pt modelId="{9058A43F-DAA4-41EA-BCBA-D1A96370205C}" type="pres">
      <dgm:prSet presAssocID="{A36EC0B1-02E5-4732-8A6C-A6BCB23A180C}" presName="descendantText" presStyleLbl="alignAccFollowNode1" presStyleIdx="2" presStyleCnt="4">
        <dgm:presLayoutVars>
          <dgm:bulletEnabled val="1"/>
        </dgm:presLayoutVars>
      </dgm:prSet>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40328">
        <dgm:presLayoutVars>
          <dgm:chMax val="1"/>
          <dgm:bulletEnabled val="1"/>
        </dgm:presLayoutVars>
      </dgm:prSet>
      <dgm:spPr/>
    </dgm:pt>
    <dgm:pt modelId="{24118EF6-EE33-4174-9E63-364FFB80E7F1}" type="pres">
      <dgm:prSet presAssocID="{54487156-B10D-4D0F-8263-FE1E0C6CDFF7}" presName="descendantText" presStyleLbl="alignAccFollowNode1" presStyleIdx="3" presStyleCnt="4">
        <dgm:presLayoutVars>
          <dgm:bulletEnabled val="1"/>
        </dgm:presLayoutVars>
      </dgm:prSet>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709305" y="-2879278"/>
          <a:ext cx="894530" cy="6881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de-DE" sz="1200" kern="1200" dirty="0"/>
            <a:t>1985: Deutsche Hacker-Gruppe, angeführt von Karl Koch (20 Jahre), bildet sich</a:t>
          </a:r>
        </a:p>
        <a:p>
          <a:pPr marL="228600" lvl="2" indent="-114300" algn="l" defTabSz="533400">
            <a:lnSpc>
              <a:spcPct val="90000"/>
            </a:lnSpc>
            <a:spcBef>
              <a:spcPct val="0"/>
            </a:spcBef>
            <a:spcAft>
              <a:spcPct val="15000"/>
            </a:spcAft>
            <a:buChar char="•"/>
          </a:pPr>
          <a:r>
            <a:rPr lang="de-DE" sz="1200" kern="1200" dirty="0"/>
            <a:t>Kontaktaufnahme mit KGB</a:t>
          </a:r>
        </a:p>
        <a:p>
          <a:pPr marL="114300" lvl="1" indent="-114300" algn="l" defTabSz="533400">
            <a:lnSpc>
              <a:spcPct val="90000"/>
            </a:lnSpc>
            <a:spcBef>
              <a:spcPct val="0"/>
            </a:spcBef>
            <a:spcAft>
              <a:spcPct val="15000"/>
            </a:spcAft>
            <a:buChar char="•"/>
          </a:pPr>
          <a:r>
            <a:rPr lang="de-DE" sz="1200" kern="1200"/>
            <a:t>Eindringen in Rechner von Firmen und Einrichtungen (deutschlandweit, sowie international)</a:t>
          </a:r>
          <a:endParaRPr lang="de-DE" sz="1200" kern="1200" dirty="0"/>
        </a:p>
        <a:p>
          <a:pPr marL="228600" lvl="2" indent="-114300" algn="l" defTabSz="533400">
            <a:lnSpc>
              <a:spcPct val="90000"/>
            </a:lnSpc>
            <a:spcBef>
              <a:spcPct val="0"/>
            </a:spcBef>
            <a:spcAft>
              <a:spcPct val="15000"/>
            </a:spcAft>
            <a:buChar char="•"/>
          </a:pPr>
          <a:r>
            <a:rPr lang="de-DE" sz="1200" kern="1200" dirty="0"/>
            <a:t>Verkauf der Daten an den KGB</a:t>
          </a:r>
        </a:p>
      </dsp:txBody>
      <dsp:txXfrm rot="-5400000">
        <a:off x="2715887" y="157807"/>
        <a:ext cx="6837701" cy="807196"/>
      </dsp:txXfrm>
    </dsp:sp>
    <dsp:sp modelId="{72AC4204-9802-43DF-A6E0-10FA87BB1826}">
      <dsp:nvSpPr>
        <dsp:cNvPr id="0" name=""/>
        <dsp:cNvSpPr/>
      </dsp:nvSpPr>
      <dsp:spPr>
        <a:xfrm>
          <a:off x="1154882" y="2324"/>
          <a:ext cx="1561003" cy="1118162"/>
        </a:xfrm>
        <a:prstGeom prst="round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de-DE" sz="3200" kern="1200" dirty="0">
              <a:solidFill>
                <a:schemeClr val="tx1">
                  <a:lumMod val="95000"/>
                  <a:lumOff val="5000"/>
                </a:schemeClr>
              </a:solidFill>
            </a:rPr>
            <a:t>1985</a:t>
          </a:r>
        </a:p>
      </dsp:txBody>
      <dsp:txXfrm>
        <a:off x="1209466" y="56908"/>
        <a:ext cx="1451835" cy="1008994"/>
      </dsp:txXfrm>
    </dsp:sp>
    <dsp:sp modelId="{72919CB1-D6EA-4231-860D-A7D71AD25556}">
      <dsp:nvSpPr>
        <dsp:cNvPr id="0" name=""/>
        <dsp:cNvSpPr/>
      </dsp:nvSpPr>
      <dsp:spPr>
        <a:xfrm rot="5400000">
          <a:off x="5709305" y="-1705207"/>
          <a:ext cx="894530" cy="6881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t>Mitarbeiter an der Universität Kalifornien in Berkeley entdeckt das Eindringen</a:t>
          </a:r>
        </a:p>
      </dsp:txBody>
      <dsp:txXfrm rot="-5400000">
        <a:off x="2715887" y="1331878"/>
        <a:ext cx="6837701" cy="807196"/>
      </dsp:txXfrm>
    </dsp:sp>
    <dsp:sp modelId="{30203DFC-1256-4053-83CB-2C28370C72B3}">
      <dsp:nvSpPr>
        <dsp:cNvPr id="0" name=""/>
        <dsp:cNvSpPr/>
      </dsp:nvSpPr>
      <dsp:spPr>
        <a:xfrm>
          <a:off x="1154882" y="1176395"/>
          <a:ext cx="1561003" cy="1118162"/>
        </a:xfrm>
        <a:prstGeom prst="round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de-DE" sz="3200" kern="1200" dirty="0">
              <a:solidFill>
                <a:schemeClr val="tx1">
                  <a:lumMod val="95000"/>
                  <a:lumOff val="5000"/>
                </a:schemeClr>
              </a:solidFill>
            </a:rPr>
            <a:t>1986</a:t>
          </a:r>
        </a:p>
      </dsp:txBody>
      <dsp:txXfrm>
        <a:off x="1209466" y="1230979"/>
        <a:ext cx="1451835" cy="1008994"/>
      </dsp:txXfrm>
    </dsp:sp>
    <dsp:sp modelId="{9058A43F-DAA4-41EA-BCBA-D1A96370205C}">
      <dsp:nvSpPr>
        <dsp:cNvPr id="0" name=""/>
        <dsp:cNvSpPr/>
      </dsp:nvSpPr>
      <dsp:spPr>
        <a:xfrm rot="5400000">
          <a:off x="5709305" y="-531136"/>
          <a:ext cx="894530" cy="6881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t>Mai: Karl Koch stellt sich</a:t>
          </a:r>
        </a:p>
      </dsp:txBody>
      <dsp:txXfrm rot="-5400000">
        <a:off x="2715887" y="2505949"/>
        <a:ext cx="6837701" cy="807196"/>
      </dsp:txXfrm>
    </dsp:sp>
    <dsp:sp modelId="{96082E96-CB33-436E-B65F-615694E95586}">
      <dsp:nvSpPr>
        <dsp:cNvPr id="0" name=""/>
        <dsp:cNvSpPr/>
      </dsp:nvSpPr>
      <dsp:spPr>
        <a:xfrm>
          <a:off x="1154882" y="2350466"/>
          <a:ext cx="1561003" cy="1118162"/>
        </a:xfrm>
        <a:prstGeom prst="round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de-DE" sz="3200" kern="1200" dirty="0">
              <a:solidFill>
                <a:schemeClr val="tx1">
                  <a:lumMod val="95000"/>
                  <a:lumOff val="5000"/>
                </a:schemeClr>
              </a:solidFill>
            </a:rPr>
            <a:t>1988</a:t>
          </a:r>
        </a:p>
      </dsp:txBody>
      <dsp:txXfrm>
        <a:off x="1209466" y="2405050"/>
        <a:ext cx="1451835" cy="1008994"/>
      </dsp:txXfrm>
    </dsp:sp>
    <dsp:sp modelId="{24118EF6-EE33-4174-9E63-364FFB80E7F1}">
      <dsp:nvSpPr>
        <dsp:cNvPr id="0" name=""/>
        <dsp:cNvSpPr/>
      </dsp:nvSpPr>
      <dsp:spPr>
        <a:xfrm rot="5400000">
          <a:off x="5709305" y="642934"/>
          <a:ext cx="894530" cy="6881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t>März: deutsche Polizei verhaftet 8 Personen</a:t>
          </a:r>
        </a:p>
        <a:p>
          <a:pPr marL="114300" lvl="1" indent="-114300" algn="l" defTabSz="533400">
            <a:lnSpc>
              <a:spcPct val="90000"/>
            </a:lnSpc>
            <a:spcBef>
              <a:spcPct val="0"/>
            </a:spcBef>
            <a:spcAft>
              <a:spcPct val="15000"/>
            </a:spcAft>
            <a:buChar char="•"/>
          </a:pPr>
          <a:r>
            <a:rPr lang="de-DE" sz="1200" kern="1200" dirty="0"/>
            <a:t>Sehr negatives Bild von Hackern in der Öffentlichkeit</a:t>
          </a:r>
        </a:p>
        <a:p>
          <a:pPr marL="114300" lvl="1" indent="-114300" algn="l" defTabSz="533400">
            <a:lnSpc>
              <a:spcPct val="90000"/>
            </a:lnSpc>
            <a:spcBef>
              <a:spcPct val="0"/>
            </a:spcBef>
            <a:spcAft>
              <a:spcPct val="15000"/>
            </a:spcAft>
            <a:buChar char="•"/>
          </a:pPr>
          <a:r>
            <a:rPr lang="de-DE" sz="1200" kern="1200" dirty="0"/>
            <a:t>Änderung von einem &amp; Hinzufügen von zwei Punkten in der Hackerethik</a:t>
          </a:r>
        </a:p>
      </dsp:txBody>
      <dsp:txXfrm rot="-5400000">
        <a:off x="2715887" y="3680020"/>
        <a:ext cx="6837701" cy="807196"/>
      </dsp:txXfrm>
    </dsp:sp>
    <dsp:sp modelId="{A09F6307-E40C-419E-A07D-78B5A415888F}">
      <dsp:nvSpPr>
        <dsp:cNvPr id="0" name=""/>
        <dsp:cNvSpPr/>
      </dsp:nvSpPr>
      <dsp:spPr>
        <a:xfrm>
          <a:off x="1154882" y="3524537"/>
          <a:ext cx="1561003" cy="1118162"/>
        </a:xfrm>
        <a:prstGeom prst="round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de-DE" sz="3200" kern="1200" dirty="0">
              <a:solidFill>
                <a:schemeClr val="tx1">
                  <a:lumMod val="95000"/>
                  <a:lumOff val="5000"/>
                </a:schemeClr>
              </a:solidFill>
            </a:rPr>
            <a:t>1989</a:t>
          </a:r>
        </a:p>
      </dsp:txBody>
      <dsp:txXfrm>
        <a:off x="1209466" y="3579121"/>
        <a:ext cx="1451835" cy="1008994"/>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15.01.2022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607846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1729074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3486643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catb.org/jargon/html/S/samurai.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0.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t>https://www.digitalwelt.org/themen/hackerethik</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existiert seit es Hackerkultur gibt</a:t>
            </a:r>
          </a:p>
          <a:p>
            <a:pPr marL="298350" indent="-285750">
              <a:buFont typeface="Arial" panose="020B0604020202020204" pitchFamily="34" charset="0"/>
              <a:buChar char="•"/>
            </a:pPr>
            <a:r>
              <a:rPr lang="de-DE" dirty="0"/>
              <a:t>Geschichte von Hackerethik (1984), von CCC und Jargon File</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Jargon File</a:t>
            </a:r>
          </a:p>
          <a:p>
            <a:pPr marL="298350" indent="-285750">
              <a:buFont typeface="Arial" panose="020B0604020202020204" pitchFamily="34" charset="0"/>
              <a:buChar char="•"/>
            </a:pPr>
            <a:r>
              <a:rPr lang="de-DE" dirty="0"/>
              <a:t>Hackerethik des CCC</a:t>
            </a:r>
          </a:p>
          <a:p>
            <a:pPr marL="501750" lvl="1" indent="-285750">
              <a:buFont typeface="Arial" panose="020B0604020202020204" pitchFamily="34" charset="0"/>
              <a:buChar char="•"/>
            </a:pPr>
            <a:r>
              <a:rPr lang="de-DE" dirty="0"/>
              <a:t>KGB-Hack</a:t>
            </a:r>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5875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spTree>
    <p:extLst>
      <p:ext uri="{BB962C8B-B14F-4D97-AF65-F5344CB8AC3E}">
        <p14:creationId xmlns:p14="http://schemas.microsoft.com/office/powerpoint/2010/main" val="4727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endParaRPr lang="de-DE"/>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1249080449"/>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marL="298350" indent="-285750">
              <a:buFont typeface="Arial" panose="020B0604020202020204" pitchFamily="34" charset="0"/>
              <a:buChar char="•"/>
            </a:pPr>
            <a:r>
              <a:rPr lang="de-DE" dirty="0"/>
              <a:t>Der Zugang zu Computern und allem, was einem zeigen kann, wie diese Welt funktioniert, sollte unbegrenzt und vollständig sein.</a:t>
            </a:r>
          </a:p>
          <a:p>
            <a:pPr marL="298350" indent="-285750">
              <a:buFont typeface="Arial" panose="020B0604020202020204" pitchFamily="34" charset="0"/>
              <a:buChar char="•"/>
            </a:pPr>
            <a:r>
              <a:rPr lang="de-DE" dirty="0"/>
              <a:t>Alle Informationen müssen frei sein.</a:t>
            </a:r>
          </a:p>
          <a:p>
            <a:pPr marL="298350" indent="-285750">
              <a:buFont typeface="Arial" panose="020B0604020202020204" pitchFamily="34" charset="0"/>
              <a:buChar char="•"/>
            </a:pPr>
            <a:r>
              <a:rPr lang="de-DE" dirty="0" err="1"/>
              <a:t>Mißtraue</a:t>
            </a:r>
            <a:r>
              <a:rPr lang="de-DE" dirty="0"/>
              <a:t> Autoritäten – fördere Dezentralisierung.</a:t>
            </a:r>
          </a:p>
          <a:p>
            <a:pPr marL="298350" indent="-285750">
              <a:buFont typeface="Arial" panose="020B0604020202020204" pitchFamily="34" charset="0"/>
              <a:buChar char="•"/>
            </a:pPr>
            <a:r>
              <a:rPr lang="de-DE" dirty="0"/>
              <a:t>Beurteile einen Hacker nach dem, was er tut, und nicht nach üblichen Kriterien wie Aussehen, Alter, Herkunft, Spezies, Geschlecht oder gesellschaftliche Stellung.</a:t>
            </a:r>
          </a:p>
          <a:p>
            <a:pPr marL="298350" indent="-285750">
              <a:buFont typeface="Arial" panose="020B0604020202020204" pitchFamily="34" charset="0"/>
              <a:buChar char="•"/>
            </a:pPr>
            <a:r>
              <a:rPr lang="de-DE" dirty="0"/>
              <a:t>Man kann mit einem Computer Kunst und Schönheit schaffen.</a:t>
            </a:r>
          </a:p>
          <a:p>
            <a:pPr marL="298350" indent="-285750">
              <a:buFont typeface="Arial" panose="020B0604020202020204" pitchFamily="34" charset="0"/>
              <a:buChar char="•"/>
            </a:pPr>
            <a:r>
              <a:rPr lang="de-DE" dirty="0"/>
              <a:t>Computer können dein Leben zum Besseren verändern.</a:t>
            </a:r>
          </a:p>
          <a:p>
            <a:pPr marL="298350" indent="-285750">
              <a:buFont typeface="Arial" panose="020B0604020202020204" pitchFamily="34" charset="0"/>
              <a:buChar char="•"/>
            </a:pPr>
            <a:r>
              <a:rPr lang="de-DE" dirty="0" err="1"/>
              <a:t>Mülle</a:t>
            </a:r>
            <a:r>
              <a:rPr lang="de-DE" dirty="0"/>
              <a:t> nicht in den Daten anderer Leute.</a:t>
            </a:r>
          </a:p>
          <a:p>
            <a:pPr marL="298350" indent="-285750">
              <a:buFont typeface="Arial" panose="020B0604020202020204" pitchFamily="34" charset="0"/>
              <a:buChar char="•"/>
            </a:pPr>
            <a:r>
              <a:rPr lang="de-DE"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20</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err="1"/>
              <a:t>Dezentralismus</a:t>
            </a:r>
            <a:endParaRPr lang="de-DE" dirty="0"/>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err="1"/>
              <a:t>Privatssphäre</a:t>
            </a:r>
            <a:endParaRPr lang="de-DE" dirty="0"/>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44261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Black-Hats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424640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Grey-Hats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a:t>
            </a:r>
            <a:r>
              <a:rPr lang="de-DE" dirty="0">
                <a:hlinkClick r:id="rId3"/>
              </a:rPr>
              <a:t>http://www.catb.org/jargon/html/S/samurai.html</a:t>
            </a:r>
            <a:r>
              <a:rPr lang="de-DE" dirty="0"/>
              <a:t>)</a:t>
            </a:r>
          </a:p>
          <a:p>
            <a:pPr marL="298350" indent="-285750">
              <a:buFont typeface="Arial" panose="020B0604020202020204" pitchFamily="34" charset="0"/>
              <a:buChar char="•"/>
            </a:pPr>
            <a:r>
              <a:rPr lang="de-DE" dirty="0"/>
              <a:t>Überleitung zu </a:t>
            </a:r>
            <a:r>
              <a:rPr lang="de-DE" dirty="0" err="1"/>
              <a:t>Hacktivism</a:t>
            </a:r>
            <a:endParaRPr lang="de-DE" dirty="0"/>
          </a:p>
          <a:p>
            <a:pPr marL="298350" indent="-285750">
              <a:buFont typeface="Arial" panose="020B0604020202020204" pitchFamily="34" charset="0"/>
              <a:buChar char="•"/>
            </a:pPr>
            <a:r>
              <a:rPr lang="de-DE" dirty="0"/>
              <a:t>Wie kann man ethisch Handeln, wenn man eine Sicherheitslücke gefunden hat</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69071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Begriffserklärung</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07417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a:p>
            <a:pPr marL="298350" indent="-285750">
              <a:buFont typeface="Arial" panose="020B0604020202020204" pitchFamily="34" charset="0"/>
              <a:buChar char="•"/>
            </a:pPr>
            <a:r>
              <a:rPr lang="de-DE" dirty="0"/>
              <a:t>Cyberkriminalität Statistik, warum ist Hackerethik wichtig für uns</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1739</Words>
  <Application>Microsoft Office PowerPoint</Application>
  <PresentationFormat>Breitbild</PresentationFormat>
  <Paragraphs>329</Paragraphs>
  <Slides>32</Slides>
  <Notes>31</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PowerPoint-Präsentation</vt:lpstr>
      <vt:lpstr>Chaos Computer Club (CCC)</vt:lpstr>
      <vt:lpstr>Grundsätze des CCC</vt:lpstr>
      <vt:lpstr>Gegenüberstellung</vt:lpstr>
      <vt:lpstr>PowerPoint-Präsentation</vt:lpstr>
      <vt:lpstr>White-Hats (Ethical Hacking)</vt:lpstr>
      <vt:lpstr>Black-Hats (Ethical Hacking)</vt:lpstr>
      <vt:lpstr>Grey-Hats</vt:lpstr>
      <vt:lpstr>PowerPoint-Präsentation</vt:lpstr>
      <vt:lpstr>Begriffserklärung</vt:lpstr>
      <vt:lpstr>Gruppen und Aktionen</vt:lpstr>
      <vt:lpstr>PowerPoint-Präsentation</vt:lpstr>
      <vt:lpstr>Berührungspunkte mit der Digitalen Ethik</vt:lpstr>
      <vt:lpstr>Dimensionen der Digitalen Ethik</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15</cp:revision>
  <dcterms:created xsi:type="dcterms:W3CDTF">2022-01-13T19:30:38Z</dcterms:created>
  <dcterms:modified xsi:type="dcterms:W3CDTF">2022-01-15T15:47:44Z</dcterms:modified>
</cp:coreProperties>
</file>